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  <p:sldMasterId id="2147483718" r:id="rId3"/>
  </p:sldMasterIdLst>
  <p:notesMasterIdLst>
    <p:notesMasterId r:id="rId17"/>
  </p:notesMasterIdLst>
  <p:sldIdLst>
    <p:sldId id="258" r:id="rId4"/>
    <p:sldId id="278" r:id="rId5"/>
    <p:sldId id="280" r:id="rId6"/>
    <p:sldId id="283" r:id="rId7"/>
    <p:sldId id="284" r:id="rId8"/>
    <p:sldId id="282" r:id="rId9"/>
    <p:sldId id="286" r:id="rId10"/>
    <p:sldId id="281" r:id="rId11"/>
    <p:sldId id="285" r:id="rId12"/>
    <p:sldId id="287" r:id="rId13"/>
    <p:sldId id="289" r:id="rId14"/>
    <p:sldId id="290" r:id="rId15"/>
    <p:sldId id="288" r:id="rId1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1" autoAdjust="0"/>
    <p:restoredTop sz="93692"/>
  </p:normalViewPr>
  <p:slideViewPr>
    <p:cSldViewPr snapToGrid="0" snapToObjects="1">
      <p:cViewPr varScale="1">
        <p:scale>
          <a:sx n="82" d="100"/>
          <a:sy n="82" d="100"/>
        </p:scale>
        <p:origin x="8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3A-43A6-B9BA-F8E3C2B7F2E3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3A-43A6-B9BA-F8E3C2B7F2E3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E3A-43A6-B9BA-F8E3C2B7F2E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01467AB-3404-4C37-B9C0-F9954DE177D7}" type="CATEGORYNAME">
                      <a:rPr lang="en-US" altLang="zh-CN" sz="1600"/>
                      <a:pPr/>
                      <a:t>[类别名称]</a:t>
                    </a:fld>
                    <a:r>
                      <a:rPr lang="en-US" altLang="zh-CN" sz="1600" baseline="0" dirty="0"/>
                      <a:t>
</a:t>
                    </a:r>
                    <a:fld id="{237F2B45-1C2D-4DF7-A1CF-6AD27EE783C5}" type="PERCENTAGE">
                      <a:rPr lang="en-US" altLang="zh-CN" sz="1600" baseline="0"/>
                      <a:pPr/>
                      <a:t>[百分比]</a:t>
                    </a:fld>
                    <a:endParaRPr lang="en-US" altLang="zh-CN" sz="1600" baseline="0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E3A-43A6-B9BA-F8E3C2B7F2E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7FB8E9A-27FD-4D46-A523-C24BB920FAD8}" type="CATEGORYNAME">
                      <a:rPr lang="en-US" altLang="zh-CN" sz="1600"/>
                      <a:pPr/>
                      <a:t>[类别名称]</a:t>
                    </a:fld>
                    <a:r>
                      <a:rPr lang="en-US" altLang="zh-CN" baseline="0" dirty="0"/>
                      <a:t>
</a:t>
                    </a:r>
                    <a:fld id="{79D110AB-6C2F-4C22-851A-40AB5D6641B1}" type="PERCENTAGE">
                      <a:rPr lang="en-US" altLang="zh-CN" baseline="0"/>
                      <a:pPr/>
                      <a:t>[百分比]</a:t>
                    </a:fld>
                    <a:endParaRPr lang="en-US" altLang="zh-CN" baseline="0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E3A-43A6-B9BA-F8E3C2B7F2E3}"/>
                </c:ext>
              </c:extLst>
            </c:dLbl>
            <c:dLbl>
              <c:idx val="2"/>
              <c:layout>
                <c:manualLayout>
                  <c:x val="0.21108179419525061"/>
                  <c:y val="1.208727514990006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600" baseline="0"/>
                      <a:t>Marijuana; Cocaine</a:t>
                    </a:r>
                    <a:r>
                      <a:rPr lang="en-US" altLang="zh-CN" sz="1600" baseline="0" dirty="0"/>
                      <a:t>
</a:t>
                    </a:r>
                    <a:fld id="{2D14EF1B-EC07-43F1-B901-02EDC767DC8E}" type="PERCENTAGE">
                      <a:rPr lang="en-US" altLang="zh-CN" sz="1600" baseline="0"/>
                      <a:pPr>
                        <a:defRPr sz="1400"/>
                      </a:pPr>
                      <a:t>[百分比]</a:t>
                    </a:fld>
                    <a:endParaRPr lang="en-US" altLang="zh-CN" sz="1600" baseline="0" dirty="0"/>
                  </a:p>
                </c:rich>
              </c:tx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2255183553902728"/>
                      <c:h val="0.109247549252879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E3A-43A6-B9BA-F8E3C2B7F2E3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Synthetic</c:v>
                </c:pt>
                <c:pt idx="1">
                  <c:v>opiates</c:v>
                </c:pt>
                <c:pt idx="2">
                  <c:v>Cannabis; Cocaine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 formatCode="0.00%">
                  <c:v>0.60499999999999998</c:v>
                </c:pt>
                <c:pt idx="1">
                  <c:v>0.38</c:v>
                </c:pt>
                <c:pt idx="2" formatCode="0.00%">
                  <c:v>1.4E-2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3A-43A6-B9BA-F8E3C2B7F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2AE46-BF06-4E45-A279-88D06E06E018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7138C-0DDE-47A4-AAD6-BBB6185018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05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" fmla="*/ 0 w 8458200"/>
              <a:gd name="connsiteY0" fmla="*/ 0 h 1441240"/>
              <a:gd name="connsiteX1" fmla="*/ 6819900 w 8458200"/>
              <a:gd name="connsiteY1" fmla="*/ 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  <a:gd name="connsiteX0" fmla="*/ 0 w 8458200"/>
              <a:gd name="connsiteY0" fmla="*/ 0 h 1441240"/>
              <a:gd name="connsiteX1" fmla="*/ 6819900 w 8458200"/>
              <a:gd name="connsiteY1" fmla="*/ 34290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315103 w 5886603"/>
              <a:gd name="connsiteY2" fmla="*/ 144124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124603 w 5886603"/>
              <a:gd name="connsiteY2" fmla="*/ 130789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67553"/>
              <a:gd name="connsiteY0" fmla="*/ 38100 h 1460290"/>
              <a:gd name="connsiteX1" fmla="*/ 5867553 w 5867553"/>
              <a:gd name="connsiteY1" fmla="*/ 0 h 1460290"/>
              <a:gd name="connsiteX2" fmla="*/ 5124603 w 5867553"/>
              <a:gd name="connsiteY2" fmla="*/ 1326940 h 1460290"/>
              <a:gd name="connsiteX3" fmla="*/ 0 w 5867553"/>
              <a:gd name="connsiteY3" fmla="*/ 1460290 h 1460290"/>
              <a:gd name="connsiteX4" fmla="*/ 0 w 5867553"/>
              <a:gd name="connsiteY4" fmla="*/ 38100 h 1460290"/>
              <a:gd name="connsiteX0" fmla="*/ 0 w 5886603"/>
              <a:gd name="connsiteY0" fmla="*/ 0 h 1422190"/>
              <a:gd name="connsiteX1" fmla="*/ 5886603 w 5886603"/>
              <a:gd name="connsiteY1" fmla="*/ 19050 h 1422190"/>
              <a:gd name="connsiteX2" fmla="*/ 5124603 w 5886603"/>
              <a:gd name="connsiteY2" fmla="*/ 1288840 h 1422190"/>
              <a:gd name="connsiteX3" fmla="*/ 0 w 5886603"/>
              <a:gd name="connsiteY3" fmla="*/ 1422190 h 1422190"/>
              <a:gd name="connsiteX4" fmla="*/ 0 w 5886603"/>
              <a:gd name="connsiteY4" fmla="*/ 0 h 142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04007" y="2019506"/>
            <a:ext cx="6404801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4007" y="4679217"/>
            <a:ext cx="35846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14726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368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055603" y="1260242"/>
            <a:ext cx="3823113" cy="37702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988709"/>
            <a:ext cx="548319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428630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89161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7712404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>
            <a:glow rad="139700">
              <a:schemeClr val="bg1">
                <a:alpha val="3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3599" y="2452643"/>
            <a:ext cx="6404801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2514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4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28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41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888565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765455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3163871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040761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4562288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439178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43454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89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06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58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24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357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7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742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368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055603" y="1260242"/>
            <a:ext cx="3823113" cy="37702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988709"/>
            <a:ext cx="548319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890351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89161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6091778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122640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99530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2397946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274836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379636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67325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5071669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948559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5261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494062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70952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1769368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46258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3100131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977021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4375437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252327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423986" y="577385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074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0530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-2505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213252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090142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1988176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865066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2757617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4507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354965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42654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423986" y="4321860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198750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423986" y="510922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498611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1506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368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055603" y="1260242"/>
            <a:ext cx="3823113" cy="37702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988709"/>
            <a:ext cx="548319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27462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89161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9297466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>
            <a:glow rad="139700">
              <a:schemeClr val="bg1">
                <a:alpha val="3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3599" y="2452643"/>
            <a:ext cx="6404801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344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7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691" r:id="rId3"/>
    <p:sldLayoutId id="2147483695" r:id="rId4"/>
    <p:sldLayoutId id="2147483696" r:id="rId5"/>
    <p:sldLayoutId id="2147483692" r:id="rId6"/>
    <p:sldLayoutId id="2147483690" r:id="rId7"/>
    <p:sldLayoutId id="2147483693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  <p:sldLayoutId id="2147483698" r:id="rId4"/>
    <p:sldLayoutId id="2147483699" r:id="rId5"/>
    <p:sldLayoutId id="214748370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9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878716" y="2219268"/>
            <a:ext cx="5483192" cy="1938992"/>
          </a:xfrm>
        </p:spPr>
        <p:txBody>
          <a:bodyPr/>
          <a:lstStyle/>
          <a:p>
            <a:r>
              <a:rPr lang="en-US" altLang="zh-CN" dirty="0"/>
              <a:t>Current Situation</a:t>
            </a:r>
          </a:p>
          <a:p>
            <a:endParaRPr lang="en-US" altLang="zh-CN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b="0" dirty="0"/>
              <a:t>Drugs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b="0" dirty="0"/>
              <a:t>Alcohol/Tobacco</a:t>
            </a:r>
            <a:endParaRPr lang="zh-CN" alt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0056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D7FEFD-C9D9-436C-9AFA-9F0C6F3AE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The public awareness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7D3FB2-DC99-4224-80BF-F481FAF67B99}"/>
              </a:ext>
            </a:extLst>
          </p:cNvPr>
          <p:cNvSpPr txBox="1"/>
          <p:nvPr/>
        </p:nvSpPr>
        <p:spPr>
          <a:xfrm>
            <a:off x="883919" y="1188720"/>
            <a:ext cx="8372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2. Drug abuse cases of public figures alert the public.</a:t>
            </a:r>
          </a:p>
          <a:p>
            <a:r>
              <a:rPr lang="en-US" altLang="zh-CN" dirty="0">
                <a:solidFill>
                  <a:srgbClr val="FFC000"/>
                </a:solidFill>
              </a:rPr>
              <a:t>     </a:t>
            </a:r>
            <a:r>
              <a:rPr lang="en-US" altLang="zh-CN" dirty="0">
                <a:solidFill>
                  <a:schemeClr val="bg1"/>
                </a:solidFill>
              </a:rPr>
              <a:t>12 public figures were arrested and imprisoned in 2014.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Censorship: State Administration of Radio, Film and Television (</a:t>
            </a:r>
            <a:r>
              <a:rPr lang="zh-CN" altLang="en-US" dirty="0">
                <a:solidFill>
                  <a:schemeClr val="bg1"/>
                </a:solidFill>
              </a:rPr>
              <a:t>广电总局</a:t>
            </a:r>
            <a:r>
              <a:rPr lang="en-US" altLang="zh-CN" dirty="0">
                <a:solidFill>
                  <a:schemeClr val="bg1"/>
                </a:solidFill>
              </a:rPr>
              <a:t>)  2014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All the work which the misdeed public figures involved in are banned.  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b="1" dirty="0">
                <a:solidFill>
                  <a:srgbClr val="FFC000"/>
                </a:solidFill>
              </a:rPr>
              <a:t>     </a:t>
            </a:r>
          </a:p>
          <a:p>
            <a:pPr marL="342900" indent="-342900">
              <a:buAutoNum type="arabicPeriod"/>
            </a:pP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4" name="AutoShape 2" descr="çç¹2014å¹´å¸æ¯è¢«æçåäºä½ææï¼å¾ï¼ - ä»£åå¥å¥ - ä»£åå¥å¥">
            <a:extLst>
              <a:ext uri="{FF2B5EF4-FFF2-40B4-BE49-F238E27FC236}">
                <a16:creationId xmlns:a16="http://schemas.microsoft.com/office/drawing/2014/main" id="{6D87E49D-B707-4EFD-9CB7-8176BB06BB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71CB9D-EA09-4004-8FFC-75204EC19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7" y="2799183"/>
            <a:ext cx="5756651" cy="3831771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83ED5C8-B063-422A-B4F4-B39DF6EB9C37}"/>
              </a:ext>
            </a:extLst>
          </p:cNvPr>
          <p:cNvGrpSpPr/>
          <p:nvPr/>
        </p:nvGrpSpPr>
        <p:grpSpPr>
          <a:xfrm>
            <a:off x="800100" y="3116008"/>
            <a:ext cx="10287000" cy="3429000"/>
            <a:chOff x="1739770" y="2982623"/>
            <a:chExt cx="10287000" cy="3429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FEE6754-91B0-44C4-8092-EF0038D4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9770" y="2982623"/>
              <a:ext cx="5143500" cy="3429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A4C8C76-5CFA-4BC9-8AAD-AC4F358D6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3270" y="2982623"/>
              <a:ext cx="51435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229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D7FEFD-C9D9-436C-9AFA-9F0C6F3AE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The public awareness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7D3FB2-DC99-4224-80BF-F481FAF67B99}"/>
              </a:ext>
            </a:extLst>
          </p:cNvPr>
          <p:cNvSpPr txBox="1"/>
          <p:nvPr/>
        </p:nvSpPr>
        <p:spPr>
          <a:xfrm>
            <a:off x="883919" y="1188720"/>
            <a:ext cx="8372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2. Drug abuse cases of public figures alert the public.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                   Comparison of Tendency of public opinion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They deserve it. Without empathy.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A mistake, but can be forgiven.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</a:rPr>
              <a:t>Doesn’t matter a lot. A way of recreation.</a:t>
            </a:r>
            <a:r>
              <a:rPr lang="en-US" altLang="zh-CN" b="1" dirty="0">
                <a:solidFill>
                  <a:srgbClr val="FFC000"/>
                </a:solidFill>
              </a:rPr>
              <a:t>     </a:t>
            </a:r>
          </a:p>
          <a:p>
            <a:pPr marL="342900" indent="-342900">
              <a:buAutoNum type="arabicPeriod"/>
            </a:pP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4" name="AutoShape 2" descr="çç¹2014å¹´å¸æ¯è¢«æçåäºä½ææï¼å¾ï¼ - ä»£åå¥å¥ - ä»£åå¥å¥">
            <a:extLst>
              <a:ext uri="{FF2B5EF4-FFF2-40B4-BE49-F238E27FC236}">
                <a16:creationId xmlns:a16="http://schemas.microsoft.com/office/drawing/2014/main" id="{6D87E49D-B707-4EFD-9CB7-8176BB06BB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6A0CA68-773A-48F1-9729-15EAD95E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5" y="2739390"/>
            <a:ext cx="5699643" cy="13792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AEF7BC-B836-430D-BCCA-E62082948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05" y="4118609"/>
            <a:ext cx="5699643" cy="246271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48EA2C7-8704-4498-B246-433C481275F6}"/>
              </a:ext>
            </a:extLst>
          </p:cNvPr>
          <p:cNvCxnSpPr>
            <a:cxnSpLocks/>
          </p:cNvCxnSpPr>
          <p:nvPr/>
        </p:nvCxnSpPr>
        <p:spPr>
          <a:xfrm>
            <a:off x="6248400" y="1139159"/>
            <a:ext cx="49763" cy="55415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C9F33A4-C756-4536-9426-5C78CABA3B14}"/>
              </a:ext>
            </a:extLst>
          </p:cNvPr>
          <p:cNvSpPr txBox="1"/>
          <p:nvPr/>
        </p:nvSpPr>
        <p:spPr>
          <a:xfrm>
            <a:off x="7173791" y="1816211"/>
            <a:ext cx="372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Obama, Bob Dylan, John Lennon, Lady Gaga etc..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B2D158A-7F17-4E8D-B7FA-71C9664AE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61" y="2857022"/>
            <a:ext cx="2811582" cy="372429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D13E196-4AEC-4762-ACE1-0AE4E2DA8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267" y="2757417"/>
            <a:ext cx="2802505" cy="39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CF87468-BEEC-41D7-957D-1CAEDA582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Another example </a:t>
            </a:r>
            <a:r>
              <a:rPr lang="zh-CN" altLang="en-US" dirty="0"/>
              <a:t>：</a:t>
            </a:r>
            <a:r>
              <a:rPr lang="en-US" altLang="zh-CN" dirty="0"/>
              <a:t>“</a:t>
            </a:r>
            <a:r>
              <a:rPr lang="zh-CN" altLang="en-US" dirty="0"/>
              <a:t>笑气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AD89BF-935B-4C7C-A57D-A2E0C34B2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3" y="1358770"/>
            <a:ext cx="4973216" cy="37299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E5AC7F-6564-4456-9BFE-0F92DE049E08}"/>
              </a:ext>
            </a:extLst>
          </p:cNvPr>
          <p:cNvSpPr txBox="1"/>
          <p:nvPr/>
        </p:nvSpPr>
        <p:spPr>
          <a:xfrm>
            <a:off x="6372809" y="1629358"/>
            <a:ext cx="546773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C000"/>
                </a:solidFill>
              </a:rPr>
              <a:t>Cannot stop laughing</a:t>
            </a:r>
          </a:p>
          <a:p>
            <a:endParaRPr lang="en-US" altLang="zh-CN" b="1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GAS: N2O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Nitrous Oxide</a:t>
            </a:r>
            <a:r>
              <a:rPr lang="zh-CN" altLang="en-US" dirty="0">
                <a:solidFill>
                  <a:schemeClr val="bg1"/>
                </a:solidFill>
              </a:rPr>
              <a:t>氧化亚氮）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Currently not included in the  management law.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Traditional Use: anesthetic; food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Cause Paralysis.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91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66E1196-CDB1-4F17-BAA5-85E3B1A76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Measurement Access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113FCC-6FE2-4809-8EC7-80C1B24C431F}"/>
              </a:ext>
            </a:extLst>
          </p:cNvPr>
          <p:cNvSpPr txBox="1"/>
          <p:nvPr/>
        </p:nvSpPr>
        <p:spPr>
          <a:xfrm>
            <a:off x="1371599" y="1623527"/>
            <a:ext cx="85748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2 ways to get treatment: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compulsory rehabilitation center --- managed by police /  judiciary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amount: about 700    capacity: 350 000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Medical institutions – supervised by the health authorities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Internet access - ads</a:t>
            </a: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timgsa.baidu.com/timg?image&amp;quality=80&amp;size=b9999_10000&amp;sec=1525675342150&amp;di=682c6b733de71a2d6c824124eb79fd7c&amp;imgtype=0&amp;src=http%3A%2F%2Fwww.dhtjb.com%2Fupload%2Fimages%2F2006%2F3%2F17202042617.jpg">
            <a:extLst>
              <a:ext uri="{FF2B5EF4-FFF2-40B4-BE49-F238E27FC236}">
                <a16:creationId xmlns:a16="http://schemas.microsoft.com/office/drawing/2014/main" id="{70B5A4A6-585D-4F93-A735-6A5B486E1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05" y="3542884"/>
            <a:ext cx="42862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7D775D-443A-4FD3-9E19-67BAC3B2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506" y="3173799"/>
            <a:ext cx="5123478" cy="350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8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5A00731-7EA4-4696-92E7-9775D8CC6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7985" y="442636"/>
            <a:ext cx="4160317" cy="568180"/>
          </a:xfrm>
        </p:spPr>
        <p:txBody>
          <a:bodyPr/>
          <a:lstStyle/>
          <a:p>
            <a:r>
              <a:rPr lang="en-US" altLang="zh-CN" dirty="0"/>
              <a:t>What are Drugs Literally?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89B355-5D41-405B-B2A2-05AE0952044D}"/>
              </a:ext>
            </a:extLst>
          </p:cNvPr>
          <p:cNvSpPr txBox="1"/>
          <p:nvPr/>
        </p:nvSpPr>
        <p:spPr>
          <a:xfrm>
            <a:off x="601048" y="1464906"/>
            <a:ext cx="16371444" cy="3792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en-US" altLang="zh-CN" sz="2000" b="1" dirty="0">
                <a:solidFill>
                  <a:schemeClr val="bg1"/>
                </a:solidFill>
              </a:rPr>
              <a:t>China’s Criminal Law: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bg1"/>
                </a:solidFill>
              </a:rPr>
              <a:t>         </a:t>
            </a:r>
            <a:r>
              <a:rPr lang="en-US" altLang="zh-CN" sz="2000" dirty="0">
                <a:solidFill>
                  <a:srgbClr val="FFC000"/>
                </a:solidFill>
              </a:rPr>
              <a:t>Narcotic drugs (</a:t>
            </a:r>
            <a:r>
              <a:rPr lang="zh-CN" altLang="en-US" sz="2000" dirty="0">
                <a:solidFill>
                  <a:srgbClr val="FFC000"/>
                </a:solidFill>
              </a:rPr>
              <a:t>麻醉药品</a:t>
            </a:r>
            <a:r>
              <a:rPr lang="en-US" altLang="zh-CN" sz="2000" dirty="0">
                <a:solidFill>
                  <a:srgbClr val="FFC000"/>
                </a:solidFill>
              </a:rPr>
              <a:t>) </a:t>
            </a:r>
            <a:r>
              <a:rPr lang="en-US" altLang="zh-CN" sz="2000" dirty="0">
                <a:solidFill>
                  <a:schemeClr val="bg1"/>
                </a:solidFill>
              </a:rPr>
              <a:t>and </a:t>
            </a:r>
            <a:r>
              <a:rPr lang="en-US" altLang="zh-CN" sz="2000" dirty="0">
                <a:solidFill>
                  <a:srgbClr val="FFC000"/>
                </a:solidFill>
              </a:rPr>
              <a:t>psychotropic drugs</a:t>
            </a:r>
            <a:r>
              <a:rPr lang="zh-CN" altLang="en-US" sz="2000" dirty="0">
                <a:solidFill>
                  <a:srgbClr val="FFC000"/>
                </a:solidFill>
              </a:rPr>
              <a:t>（精神药品）</a:t>
            </a:r>
            <a:r>
              <a:rPr lang="en-US" altLang="zh-CN" sz="2000" dirty="0">
                <a:solidFill>
                  <a:schemeClr val="bg1"/>
                </a:solidFill>
              </a:rPr>
              <a:t> which can make people addict to.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</a:t>
            </a:r>
            <a:r>
              <a:rPr lang="en-US" altLang="zh-CN" sz="2000" dirty="0">
                <a:solidFill>
                  <a:schemeClr val="bg1"/>
                </a:solidFill>
              </a:rPr>
              <a:t>Narcotic drugs: Marijuana; opium; cocaine  (highly addictive)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bg1"/>
                </a:solidFill>
              </a:rPr>
              <a:t>          </a:t>
            </a:r>
            <a:r>
              <a:rPr lang="en-US" altLang="zh-CN" sz="2000" i="1" dirty="0">
                <a:solidFill>
                  <a:schemeClr val="bg1"/>
                </a:solidFill>
              </a:rPr>
              <a:t>Narcotic and psychotropic drugs management law:   </a:t>
            </a:r>
            <a:r>
              <a:rPr lang="en-US" altLang="zh-CN" dirty="0">
                <a:solidFill>
                  <a:schemeClr val="bg1"/>
                </a:solidFill>
              </a:rPr>
              <a:t>371 kinds of drugs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AutoNum type="arabicPeriod" startAt="2"/>
            </a:pPr>
            <a:r>
              <a:rPr lang="en-US" altLang="zh-CN" sz="2000" b="1" dirty="0">
                <a:solidFill>
                  <a:schemeClr val="bg1"/>
                </a:solidFill>
              </a:rPr>
              <a:t>A relative concept: 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bg1"/>
                </a:solidFill>
              </a:rPr>
              <a:t>       whether they are abused or cause addiction.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6" name="Picture 2" descr="https://gss0.bdstatic.com/-4o3dSag_xI4khGkpoWK1HF6hhy/baike/w%3D268/sign=7525102d55fbb2fb342b5f14774b2043/5ab5c9ea15ce36d3f9f29b403af33a87e850b1cf.jpg">
            <a:extLst>
              <a:ext uri="{FF2B5EF4-FFF2-40B4-BE49-F238E27FC236}">
                <a16:creationId xmlns:a16="http://schemas.microsoft.com/office/drawing/2014/main" id="{C99E7481-B6F3-4217-8A5A-FBA1B3F39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770" y="2734696"/>
            <a:ext cx="2218353" cy="328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771E90-FCF9-4186-AA94-D1308586D4C5}"/>
              </a:ext>
            </a:extLst>
          </p:cNvPr>
          <p:cNvSpPr txBox="1"/>
          <p:nvPr/>
        </p:nvSpPr>
        <p:spPr>
          <a:xfrm>
            <a:off x="8953500" y="6079051"/>
            <a:ext cx="213734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Published in 2005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384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5A00731-7EA4-4696-92E7-9775D8CC6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Prevalence &amp; Incidence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55FC0F3-0748-4762-8924-2540B92AC06D}"/>
              </a:ext>
            </a:extLst>
          </p:cNvPr>
          <p:cNvGrpSpPr/>
          <p:nvPr/>
        </p:nvGrpSpPr>
        <p:grpSpPr>
          <a:xfrm>
            <a:off x="401321" y="1046090"/>
            <a:ext cx="7898607" cy="4971969"/>
            <a:chOff x="1931193" y="1085931"/>
            <a:chExt cx="8753475" cy="529415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8CC544-6D38-4F08-9913-0D11D4457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1193" y="1085931"/>
              <a:ext cx="8329613" cy="529415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F5D33E6-E5DF-4BFA-82DF-33D992158BCA}"/>
                </a:ext>
              </a:extLst>
            </p:cNvPr>
            <p:cNvSpPr txBox="1"/>
            <p:nvPr/>
          </p:nvSpPr>
          <p:spPr>
            <a:xfrm>
              <a:off x="8989218" y="1282869"/>
              <a:ext cx="16954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Growth rate</a:t>
              </a:r>
              <a:endParaRPr lang="zh-CN" altLang="en-US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5966B2C-39E5-415D-8655-DC15FBFB3E2D}"/>
                </a:ext>
              </a:extLst>
            </p:cNvPr>
            <p:cNvSpPr txBox="1"/>
            <p:nvPr/>
          </p:nvSpPr>
          <p:spPr>
            <a:xfrm>
              <a:off x="1962151" y="1297573"/>
              <a:ext cx="16954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10-thousand</a:t>
              </a:r>
              <a:endParaRPr lang="zh-CN" altLang="en-US" sz="1600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58ABEC4-8356-4B96-9CDE-B5FAD5765FBA}"/>
              </a:ext>
            </a:extLst>
          </p:cNvPr>
          <p:cNvSpPr txBox="1"/>
          <p:nvPr/>
        </p:nvSpPr>
        <p:spPr>
          <a:xfrm>
            <a:off x="8048626" y="1838325"/>
            <a:ext cx="3876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2.5 million registered drug addicts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 According to international common, the ratio of the registered and the unregistered is 1:5.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Average age: 28 </a:t>
            </a:r>
            <a:r>
              <a:rPr lang="en-US" altLang="zh-CN" dirty="0" err="1">
                <a:solidFill>
                  <a:schemeClr val="bg1"/>
                </a:solidFill>
              </a:rPr>
              <a:t>y.o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rgbClr val="FFC000"/>
                </a:solidFill>
              </a:rPr>
              <a:t>14 million drug addicts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About one in every 100 people.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1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5A00731-7EA4-4696-92E7-9775D8CC6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Prevalence &amp; Incidence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55FC0F3-0748-4762-8924-2540B92AC06D}"/>
              </a:ext>
            </a:extLst>
          </p:cNvPr>
          <p:cNvGrpSpPr/>
          <p:nvPr/>
        </p:nvGrpSpPr>
        <p:grpSpPr>
          <a:xfrm>
            <a:off x="401321" y="1046090"/>
            <a:ext cx="7868919" cy="5334000"/>
            <a:chOff x="1931193" y="1085931"/>
            <a:chExt cx="8753475" cy="529415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8CC544-6D38-4F08-9913-0D11D4457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1193" y="1085931"/>
              <a:ext cx="8329613" cy="529415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F5D33E6-E5DF-4BFA-82DF-33D992158BCA}"/>
                </a:ext>
              </a:extLst>
            </p:cNvPr>
            <p:cNvSpPr txBox="1"/>
            <p:nvPr/>
          </p:nvSpPr>
          <p:spPr>
            <a:xfrm>
              <a:off x="8989218" y="1282869"/>
              <a:ext cx="16954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Growth rate</a:t>
              </a:r>
              <a:endParaRPr lang="zh-CN" altLang="en-US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5966B2C-39E5-415D-8655-DC15FBFB3E2D}"/>
                </a:ext>
              </a:extLst>
            </p:cNvPr>
            <p:cNvSpPr txBox="1"/>
            <p:nvPr/>
          </p:nvSpPr>
          <p:spPr>
            <a:xfrm>
              <a:off x="1962151" y="1297573"/>
              <a:ext cx="16954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10-thousand</a:t>
              </a:r>
              <a:endParaRPr lang="zh-CN" altLang="en-US" sz="1600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58ABEC4-8356-4B96-9CDE-B5FAD5765FBA}"/>
              </a:ext>
            </a:extLst>
          </p:cNvPr>
          <p:cNvSpPr txBox="1"/>
          <p:nvPr/>
        </p:nvSpPr>
        <p:spPr>
          <a:xfrm>
            <a:off x="8048626" y="1838325"/>
            <a:ext cx="38766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Synthetic Drugs grows stably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with a 30% increase rate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/>
                </a:solidFill>
              </a:rPr>
              <a:t>Synthetic Drugs: </a:t>
            </a:r>
            <a:r>
              <a:rPr lang="en-US" altLang="zh-CN" dirty="0">
                <a:solidFill>
                  <a:srgbClr val="FFC000"/>
                </a:solidFill>
              </a:rPr>
              <a:t>chemical synthesis </a:t>
            </a:r>
            <a:r>
              <a:rPr lang="en-US" altLang="zh-CN" dirty="0">
                <a:solidFill>
                  <a:schemeClr val="bg1"/>
                </a:solidFill>
              </a:rPr>
              <a:t>ecstasy(</a:t>
            </a:r>
            <a:r>
              <a:rPr lang="zh-CN" altLang="en-US" dirty="0">
                <a:solidFill>
                  <a:schemeClr val="bg1"/>
                </a:solidFill>
              </a:rPr>
              <a:t>摇头丸</a:t>
            </a:r>
            <a:r>
              <a:rPr lang="en-US" altLang="zh-CN" dirty="0">
                <a:solidFill>
                  <a:schemeClr val="bg1"/>
                </a:solidFill>
              </a:rPr>
              <a:t>); K powder; crystal meth(</a:t>
            </a:r>
            <a:r>
              <a:rPr lang="zh-CN" altLang="en-US" dirty="0">
                <a:solidFill>
                  <a:schemeClr val="bg1"/>
                </a:solidFill>
              </a:rPr>
              <a:t>冰毒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/>
                </a:solidFill>
              </a:rPr>
              <a:t>Traditional ones: </a:t>
            </a:r>
            <a:r>
              <a:rPr lang="en-US" altLang="zh-CN" dirty="0">
                <a:solidFill>
                  <a:srgbClr val="FFC000"/>
                </a:solidFill>
              </a:rPr>
              <a:t>extract from plants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opium; heroin</a:t>
            </a:r>
          </a:p>
        </p:txBody>
      </p:sp>
    </p:spTree>
    <p:extLst>
      <p:ext uri="{BB962C8B-B14F-4D97-AF65-F5344CB8AC3E}">
        <p14:creationId xmlns:p14="http://schemas.microsoft.com/office/powerpoint/2010/main" val="389685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A23E281-A829-45FD-BEBA-4A0E6FAA1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Prevalence &amp; Incidence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4505893-9115-4B70-AD0C-1AE06FA71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95879"/>
              </p:ext>
            </p:extLst>
          </p:nvPr>
        </p:nvGraphicFramePr>
        <p:xfrm>
          <a:off x="2265681" y="1299700"/>
          <a:ext cx="7701280" cy="525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161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5A00731-7EA4-4696-92E7-9775D8CC6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Origins &amp; Channels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B5637E-EE7C-4529-9D5F-CEBBE6ECC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38" y="1166812"/>
            <a:ext cx="6134100" cy="45243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4E5D05-85F1-43B1-93A8-312D694005F7}"/>
              </a:ext>
            </a:extLst>
          </p:cNvPr>
          <p:cNvSpPr txBox="1"/>
          <p:nvPr/>
        </p:nvSpPr>
        <p:spPr>
          <a:xfrm>
            <a:off x="7231380" y="1720840"/>
            <a:ext cx="45602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90% from Golden Triangle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Others from Golden crescent or made in China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Yunnan; Guangdong; Guangxi; Sichuan; Xinjiang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Mainly by internet.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>
                <a:solidFill>
                  <a:schemeClr val="bg1"/>
                </a:solidFill>
              </a:rPr>
              <a:t>Wechat</a:t>
            </a:r>
            <a:r>
              <a:rPr lang="en-US" altLang="zh-CN" dirty="0">
                <a:solidFill>
                  <a:schemeClr val="bg1"/>
                </a:solidFill>
              </a:rPr>
              <a:t> pay/ Ali pay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Forums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Social media groups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éä¸è§å¿åå°å¾ï¼åè¯ä½ è°ææ¯çæ­£æä¹ä¸çèå¤§(å¤å¾)">
            <a:extLst>
              <a:ext uri="{FF2B5EF4-FFF2-40B4-BE49-F238E27FC236}">
                <a16:creationId xmlns:a16="http://schemas.microsoft.com/office/drawing/2014/main" id="{5ED648CE-23E9-4852-9E2E-F2DC8D1F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63" y="4919285"/>
            <a:ext cx="2628271" cy="189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5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A5AECA-CDB3-4C97-B4AB-BB2BFB245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Strict Management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098" name="Picture 2" descr="preview">
            <a:extLst>
              <a:ext uri="{FF2B5EF4-FFF2-40B4-BE49-F238E27FC236}">
                <a16:creationId xmlns:a16="http://schemas.microsoft.com/office/drawing/2014/main" id="{45EFB8DE-B869-41FC-B282-65CC2C7DB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" y="1598692"/>
            <a:ext cx="11490961" cy="485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A58AE2-A328-4C63-BD56-73D6F3A67078}"/>
              </a:ext>
            </a:extLst>
          </p:cNvPr>
          <p:cNvSpPr txBox="1"/>
          <p:nvPr/>
        </p:nvSpPr>
        <p:spPr>
          <a:xfrm>
            <a:off x="9052560" y="6450930"/>
            <a:ext cx="268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Source: Wikipedia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DDA645-1C2D-40BD-A60F-71D4FF6DE2DD}"/>
              </a:ext>
            </a:extLst>
          </p:cNvPr>
          <p:cNvSpPr txBox="1"/>
          <p:nvPr/>
        </p:nvSpPr>
        <p:spPr>
          <a:xfrm>
            <a:off x="436880" y="1229360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Whether Marijuana is legal or illegal ?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12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5A00731-7EA4-4696-92E7-9775D8CC6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8535" y="389010"/>
            <a:ext cx="4802505" cy="141947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Strict Management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5DE9BC-9628-4E2F-A553-123E243FE15D}"/>
              </a:ext>
            </a:extLst>
          </p:cNvPr>
          <p:cNvSpPr txBox="1"/>
          <p:nvPr/>
        </p:nvSpPr>
        <p:spPr>
          <a:xfrm>
            <a:off x="3677920" y="1796847"/>
            <a:ext cx="7559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One of the strictest counties of drug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chemeClr val="bg1"/>
                </a:solidFill>
              </a:rPr>
              <a:t>The dynamic control system: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i="1" dirty="0">
              <a:solidFill>
                <a:schemeClr val="bg1"/>
              </a:solidFill>
            </a:endParaRPr>
          </a:p>
          <a:p>
            <a:r>
              <a:rPr lang="en-US" altLang="zh-CN" i="1" dirty="0">
                <a:solidFill>
                  <a:schemeClr val="bg1"/>
                </a:solidFill>
              </a:rPr>
              <a:t>     A system that copies all the personal information of the registered drug addicts or others who have committed a crime of drugs before. Once the people in the system uses his/her own personal identification, (</a:t>
            </a:r>
            <a:r>
              <a:rPr lang="en-US" altLang="zh-CN" i="1" dirty="0" err="1">
                <a:solidFill>
                  <a:schemeClr val="bg1"/>
                </a:solidFill>
              </a:rPr>
              <a:t>eg.</a:t>
            </a:r>
            <a:r>
              <a:rPr lang="en-US" altLang="zh-CN" i="1" dirty="0">
                <a:solidFill>
                  <a:schemeClr val="bg1"/>
                </a:solidFill>
              </a:rPr>
              <a:t> Using a bank card; staying at a hotel etc.), the system will alert the near police to check the person in a short time.</a:t>
            </a:r>
          </a:p>
          <a:p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gss2.bdstatic.com/-fo3dSag_xI4khGkpoWK1HF6hhy/baike/c0%3Dbaike80%2C5%2C5%2C80%2C26/sign=6bb613d7b4fb43160e12722841cd2d46/ca1349540923dd540095d474d709b3de9d8248c3.jpg">
            <a:extLst>
              <a:ext uri="{FF2B5EF4-FFF2-40B4-BE49-F238E27FC236}">
                <a16:creationId xmlns:a16="http://schemas.microsoft.com/office/drawing/2014/main" id="{8B65C055-C49A-4407-95E4-801AA8AB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1156767"/>
            <a:ext cx="2271859" cy="333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5448AF-8317-47E2-AB0D-5AB17B7359DE}"/>
              </a:ext>
            </a:extLst>
          </p:cNvPr>
          <p:cNvSpPr txBox="1"/>
          <p:nvPr/>
        </p:nvSpPr>
        <p:spPr>
          <a:xfrm>
            <a:off x="661499" y="4585454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Published in 2008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522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D7FEFD-C9D9-436C-9AFA-9F0C6F3AE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The public awareness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7D3FB2-DC99-4224-80BF-F481FAF67B99}"/>
              </a:ext>
            </a:extLst>
          </p:cNvPr>
          <p:cNvSpPr txBox="1"/>
          <p:nvPr/>
        </p:nvSpPr>
        <p:spPr>
          <a:xfrm>
            <a:off x="1657739" y="1046090"/>
            <a:ext cx="8120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1" dirty="0">
                <a:solidFill>
                  <a:srgbClr val="FFC000"/>
                </a:solidFill>
              </a:rPr>
              <a:t>Education – emphasis on “SAY NO” attitude</a:t>
            </a: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 Focus on Primary &amp; Junior school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Exhibition / Theme class meeting / Lecture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Included in textbooks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or exams.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e.g. Drug prevention knowledge should be permeated in Entrance examination for secondary school in Gansu Province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BD46B8-8C0C-4CC0-9CB1-8C39CA67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01" y="3204689"/>
            <a:ext cx="10200395" cy="34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1185</TotalTime>
  <Words>474</Words>
  <Application>Microsoft Office PowerPoint</Application>
  <PresentationFormat>宽屏</PresentationFormat>
  <Paragraphs>97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Century Gothic</vt:lpstr>
      <vt:lpstr>Segoe UI Light</vt:lpstr>
      <vt:lpstr>Wingdings</vt:lpstr>
      <vt:lpstr>自定义设计方案</vt:lpstr>
      <vt:lpstr>OfficePLUS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qingyu liu</cp:lastModifiedBy>
  <cp:revision>101</cp:revision>
  <dcterms:created xsi:type="dcterms:W3CDTF">2015-08-18T02:51:41Z</dcterms:created>
  <dcterms:modified xsi:type="dcterms:W3CDTF">2018-05-07T04:16:44Z</dcterms:modified>
  <cp:category/>
</cp:coreProperties>
</file>